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256" r:id="rId2"/>
    <p:sldId id="280" r:id="rId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9B00"/>
    <a:srgbClr val="017898"/>
    <a:srgbClr val="FFDD00"/>
    <a:srgbClr val="FFED01"/>
    <a:srgbClr val="FDEF39"/>
    <a:srgbClr val="0099CC"/>
    <a:srgbClr val="690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2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200" y="1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0DCD4FC2-5420-45C5-A5E0-07642A9D149A}" type="datetimeFigureOut">
              <a:rPr lang="en-US"/>
              <a:pPr>
                <a:defRPr/>
              </a:pPr>
              <a:t>2/16/21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32A316DE-9C89-439E-ADE5-AAA23135A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23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B98E5-6F2D-444D-ADD3-4DB317B54E09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56634-5A2C-AA4A-8A95-E2B314A9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5123" y="3205537"/>
            <a:ext cx="4291372" cy="1200971"/>
          </a:xfrm>
          <a:effectLst/>
        </p:spPr>
        <p:txBody>
          <a:bodyPr anchor="t">
            <a:spAutoFit/>
          </a:bodyPr>
          <a:lstStyle>
            <a:lvl1pPr algn="l">
              <a:defRPr sz="36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49370" y="4542459"/>
            <a:ext cx="5360354" cy="400752"/>
          </a:xfrm>
        </p:spPr>
        <p:txBody>
          <a:bodyPr anchor="b">
            <a:spAutoFit/>
          </a:bodyPr>
          <a:lstStyle>
            <a:lvl1pPr marL="0" indent="0" algn="r">
              <a:buNone/>
              <a:defRPr sz="2000" i="1">
                <a:solidFill>
                  <a:srgbClr val="80008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8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150813" y="1447800"/>
            <a:ext cx="88265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325438"/>
            <a:ext cx="6886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1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6" y="281543"/>
            <a:ext cx="7457911" cy="944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8618" y="1411010"/>
            <a:ext cx="3657600" cy="2198167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141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8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84016"/>
            <a:ext cx="7638393" cy="585418"/>
          </a:xfrm>
        </p:spPr>
        <p:txBody>
          <a:bodyPr anchor="b">
            <a:sp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014" y="1166648"/>
            <a:ext cx="7528034" cy="4792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661" y="6187383"/>
            <a:ext cx="7512269" cy="308419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4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quettePPT_genericIEA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1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210300"/>
            <a:ext cx="6591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13" y="1447800"/>
            <a:ext cx="88265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2"/>
            <a:endParaRPr lang="en-GB" altLang="en-US" dirty="0"/>
          </a:p>
          <a:p>
            <a:pPr lvl="3"/>
            <a:endParaRPr lang="en-GB" altLang="en-US" dirty="0"/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325438"/>
            <a:ext cx="6886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90000"/>
        <a:buFont typeface="Wingdings" pitchFamily="2" charset="2"/>
        <a:buChar char="n"/>
        <a:defRPr kumimoji="1" sz="2800" b="1"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l"/>
        <a:defRPr kumimoji="1" sz="2400" b="1">
          <a:solidFill>
            <a:schemeClr val="bg2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Wingdings" pitchFamily="2" charset="2"/>
        <a:buChar char="w"/>
        <a:defRPr kumimoji="1" sz="2000" b="1">
          <a:solidFill>
            <a:schemeClr val="bg2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defRPr kumimoji="1" sz="2000" b="1">
          <a:solidFill>
            <a:srgbClr val="01789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847" y="1904033"/>
            <a:ext cx="4460999" cy="2062745"/>
          </a:xfrm>
        </p:spPr>
        <p:txBody>
          <a:bodyPr/>
          <a:lstStyle/>
          <a:p>
            <a:r>
              <a:rPr lang="en-US" altLang="en-US" sz="3200" dirty="0"/>
              <a:t>Annual Report on the IA for Co-operation on Tokamak </a:t>
            </a:r>
            <a:r>
              <a:rPr lang="en-US" altLang="en-US" sz="3200" dirty="0" err="1"/>
              <a:t>Programmes</a:t>
            </a:r>
            <a:br>
              <a:rPr lang="fr-FR" sz="3200" dirty="0"/>
            </a:b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5005" y="3724574"/>
            <a:ext cx="4172681" cy="1718035"/>
          </a:xfrm>
        </p:spPr>
        <p:txBody>
          <a:bodyPr/>
          <a:lstStyle/>
          <a:p>
            <a:pPr algn="ctr"/>
            <a:r>
              <a:rPr lang="en-US" altLang="en-US" sz="2400" dirty="0"/>
              <a:t>Luo Delong</a:t>
            </a:r>
          </a:p>
          <a:p>
            <a:pPr algn="ctr"/>
            <a:r>
              <a:rPr lang="en-US" altLang="en-US" sz="2400" dirty="0"/>
              <a:t>Chair, </a:t>
            </a:r>
          </a:p>
          <a:p>
            <a:pPr algn="ctr"/>
            <a:r>
              <a:rPr lang="en-US" altLang="en-US" sz="2400" dirty="0"/>
              <a:t>Executive Committee</a:t>
            </a:r>
            <a:br>
              <a:rPr lang="en-US" altLang="en-US" sz="2400" dirty="0"/>
            </a:br>
            <a:r>
              <a:rPr lang="en-US" altLang="en-US" sz="2400" dirty="0"/>
              <a:t>February 25, 2021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855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359" y="1043895"/>
            <a:ext cx="8811514" cy="5535754"/>
          </a:xfrm>
        </p:spPr>
        <p:txBody>
          <a:bodyPr/>
          <a:lstStyle/>
          <a:p>
            <a:r>
              <a:rPr lang="en-GB" sz="1600" dirty="0"/>
              <a:t>Chair’s report </a:t>
            </a:r>
          </a:p>
          <a:p>
            <a:pPr lvl="1" eaLnBrk="0" hangingPunct="0"/>
            <a:r>
              <a:rPr lang="en-GB" sz="1600" dirty="0"/>
              <a:t>Governance: </a:t>
            </a:r>
            <a:r>
              <a:rPr lang="en-GB" sz="1600"/>
              <a:t>11th Exco </a:t>
            </a:r>
            <a:r>
              <a:rPr lang="en-GB" sz="1600" dirty="0"/>
              <a:t>Meeting Video Conference, Thursday 10th December 2020. </a:t>
            </a:r>
          </a:p>
          <a:p>
            <a:pPr lvl="1" eaLnBrk="0" hangingPunct="0"/>
            <a:r>
              <a:rPr lang="en-GB" sz="1600" dirty="0"/>
              <a:t>Membership: The participation of Thailand is under discussion. The members of the CTP TCP Exco unanimously agreed to wait for a clarification from Thailand regarding the request to join the CTP TCP. Once the situation is clarified, the CTP TCP Exco would take a vote on this matter.   </a:t>
            </a:r>
          </a:p>
          <a:p>
            <a:pPr lvl="1" eaLnBrk="0" hangingPunct="0"/>
            <a:r>
              <a:rPr lang="en-GB" sz="1600" dirty="0"/>
              <a:t>Outreach: The website has been moved to </a:t>
            </a:r>
            <a:r>
              <a:rPr lang="en-GB" sz="1600" dirty="0" err="1"/>
              <a:t>ctp.euro-fusion.org</a:t>
            </a:r>
            <a:r>
              <a:rPr lang="en-GB" sz="1600" dirty="0"/>
              <a:t> and is in the process of being updated. </a:t>
            </a:r>
            <a:endParaRPr lang="en-US" sz="1600" dirty="0"/>
          </a:p>
          <a:p>
            <a:pPr eaLnBrk="0" hangingPunct="0"/>
            <a:r>
              <a:rPr lang="en-GB" sz="1600" i="1" dirty="0"/>
              <a:t>Highlights and milestones achieved</a:t>
            </a:r>
          </a:p>
          <a:p>
            <a:pPr lvl="1" algn="just" eaLnBrk="0" hangingPunct="0"/>
            <a:r>
              <a:rPr lang="en-GB" sz="1400" i="1" dirty="0"/>
              <a:t>In 2020, the Covid-19 pandemic had a large impact on the international missions under the CTP TCP and there were very few assignments completed. Therefore, a large support was given for activities using remote participation tools and a lot of progress has been made using alternative approaches. </a:t>
            </a:r>
          </a:p>
          <a:p>
            <a:pPr lvl="1" algn="just" eaLnBrk="0" hangingPunct="0"/>
            <a:r>
              <a:rPr lang="en-GB" sz="1400" i="1" dirty="0"/>
              <a:t>Successful remote participation in KSTAR (KO) experiments; the completion of the activities on the shattered pellet injection on JET, remote participation on DIII-D (US), EAST (CN) and KSTAR (KO) shattered pellet injection experiments, resonant magnetic perturbation experiments in KSTAR (KO) and ECCD breakdown optimisation experiments on DIII-D (US).</a:t>
            </a:r>
            <a:endParaRPr lang="en-GB" sz="1600" i="1" dirty="0"/>
          </a:p>
          <a:p>
            <a:pPr eaLnBrk="0" hangingPunct="0"/>
            <a:r>
              <a:rPr lang="en-GB" sz="1600" i="1" dirty="0"/>
              <a:t>Future plans</a:t>
            </a:r>
            <a:endParaRPr lang="en-GB" sz="1200" i="1" dirty="0"/>
          </a:p>
          <a:p>
            <a:pPr lvl="1" algn="just" eaLnBrk="0" hangingPunct="0"/>
            <a:r>
              <a:rPr lang="en-GB" sz="1400" i="1" dirty="0"/>
              <a:t>Regarding the personnel assignments, and remote participation in 2021, there are still uncertainties related to travel restrictions due to the covid-19 pandemic. However, a strong effort is directed to the participation in the commissioning of JT-60SA under the Broader Approach. The ITER-IO priorities relate to Shattered Pellet Injection experiments on DIII-D (US), KSTAR (KO) and ASDEX-U (EU) and participation on the JET experiments. </a:t>
            </a:r>
          </a:p>
          <a:p>
            <a:pPr eaLnBrk="0" hangingPunct="0"/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59" y="261046"/>
            <a:ext cx="7652106" cy="609600"/>
          </a:xfrm>
        </p:spPr>
        <p:txBody>
          <a:bodyPr/>
          <a:lstStyle/>
          <a:p>
            <a:r>
              <a:rPr lang="en-US" altLang="en-US" dirty="0"/>
              <a:t>Annual Report on the TCP for Co-operation on Tokamak </a:t>
            </a:r>
            <a:r>
              <a:rPr lang="en-US" altLang="en-US" dirty="0" err="1"/>
              <a:t>Programmes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501614"/>
      </p:ext>
    </p:extLst>
  </p:cSld>
  <p:clrMapOvr>
    <a:masterClrMapping/>
  </p:clrMapOvr>
</p:sld>
</file>

<file path=ppt/theme/theme1.xml><?xml version="1.0" encoding="utf-8"?>
<a:theme xmlns:a="http://schemas.openxmlformats.org/drawingml/2006/main" name="TCP_2016_for_CERT_WP_TCPs">
  <a:themeElements>
    <a:clrScheme name="">
      <a:dk1>
        <a:srgbClr val="336699"/>
      </a:dk1>
      <a:lt1>
        <a:srgbClr val="FFFFFF"/>
      </a:lt1>
      <a:dk2>
        <a:srgbClr val="017896"/>
      </a:dk2>
      <a:lt2>
        <a:srgbClr val="000000"/>
      </a:lt2>
      <a:accent1>
        <a:srgbClr val="FF9900"/>
      </a:accent1>
      <a:accent2>
        <a:srgbClr val="0099CC"/>
      </a:accent2>
      <a:accent3>
        <a:srgbClr val="FFFFFF"/>
      </a:accent3>
      <a:accent4>
        <a:srgbClr val="2A5682"/>
      </a:accent4>
      <a:accent5>
        <a:srgbClr val="FFCAAA"/>
      </a:accent5>
      <a:accent6>
        <a:srgbClr val="008AB9"/>
      </a:accent6>
      <a:hlink>
        <a:srgbClr val="330099"/>
      </a:hlink>
      <a:folHlink>
        <a:srgbClr val="CBCBCB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TCP_2016_for_CERT_WP_TCPs</Template>
  <TotalTime>12458</TotalTime>
  <Words>317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Times New Roman</vt:lpstr>
      <vt:lpstr>Wingdings</vt:lpstr>
      <vt:lpstr>TCP_2016_for_CERT_WP_TCPs</vt:lpstr>
      <vt:lpstr>Annual Report on the IA for Co-operation on Tokamak Programmes </vt:lpstr>
      <vt:lpstr>Annual Report on the TCP for Co-operation on Tokamak Programmes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POTTINGER Carrie, IEA/EXD/GEP/IPI</dc:creator>
  <cp:lastModifiedBy>Duarte.Borba</cp:lastModifiedBy>
  <cp:revision>187</cp:revision>
  <dcterms:created xsi:type="dcterms:W3CDTF">2016-12-09T13:28:53Z</dcterms:created>
  <dcterms:modified xsi:type="dcterms:W3CDTF">2021-02-16T15:03:09Z</dcterms:modified>
</cp:coreProperties>
</file>